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1" r:id="rId2"/>
    <p:sldId id="612" r:id="rId3"/>
    <p:sldId id="556" r:id="rId4"/>
    <p:sldId id="549" r:id="rId5"/>
    <p:sldId id="614" r:id="rId6"/>
    <p:sldId id="619" r:id="rId7"/>
    <p:sldId id="616" r:id="rId8"/>
    <p:sldId id="617" r:id="rId9"/>
    <p:sldId id="618" r:id="rId10"/>
    <p:sldId id="621" r:id="rId11"/>
    <p:sldId id="630" r:id="rId12"/>
    <p:sldId id="631" r:id="rId13"/>
    <p:sldId id="632" r:id="rId14"/>
    <p:sldId id="635" r:id="rId15"/>
    <p:sldId id="622" r:id="rId16"/>
    <p:sldId id="623" r:id="rId17"/>
    <p:sldId id="625" r:id="rId18"/>
    <p:sldId id="550" r:id="rId19"/>
    <p:sldId id="626" r:id="rId20"/>
    <p:sldId id="627" r:id="rId21"/>
    <p:sldId id="629" r:id="rId22"/>
    <p:sldId id="628" r:id="rId23"/>
    <p:sldId id="557" r:id="rId24"/>
    <p:sldId id="548" r:id="rId25"/>
    <p:sldId id="559" r:id="rId26"/>
    <p:sldId id="613" r:id="rId27"/>
    <p:sldId id="636" r:id="rId28"/>
    <p:sldId id="610" r:id="rId29"/>
    <p:sldId id="633" r:id="rId30"/>
    <p:sldId id="63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7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06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74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7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5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42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46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60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1952-AC28-4C8E-9A6A-8209CDAA602D}" type="datetimeFigureOut">
              <a:rPr lang="zh-TW" altLang="en-US" smtClean="0"/>
              <a:t>2019/11/23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72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ttp.requesthttp.response.code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zh.wikipedia.org/wiki/%E5%B0%81%E5%8C%8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5851" y="319149"/>
            <a:ext cx="1019614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3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2894275" y="2591676"/>
            <a:ext cx="7653982" cy="862628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網路封包分析</a:t>
            </a:r>
            <a:r>
              <a:rPr lang="en-US" altLang="zh-TW" b="1" dirty="0"/>
              <a:t>::</a:t>
            </a:r>
            <a:r>
              <a:rPr lang="en-US" altLang="zh-TW" b="1" dirty="0" err="1"/>
              <a:t>wireshark</a:t>
            </a:r>
            <a:endParaRPr lang="zh-TW" altLang="en-US" sz="3200" b="1" dirty="0"/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524000" y="4107426"/>
            <a:ext cx="9144000" cy="1150374"/>
          </a:xfrm>
        </p:spPr>
        <p:txBody>
          <a:bodyPr/>
          <a:lstStyle/>
          <a:p>
            <a:pPr algn="l"/>
            <a:r>
              <a:rPr lang="zh-TW" altLang="en-US" b="1" dirty="0"/>
              <a:t>授課教師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12192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                       </a:t>
            </a:r>
            <a:r>
              <a:rPr lang="en-US" altLang="zh-TW" sz="240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5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04" y="146843"/>
            <a:ext cx="8253064" cy="64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 err="1"/>
              <a:t>wireshark</a:t>
            </a:r>
            <a:r>
              <a:rPr lang="zh-TW" altLang="en-US" dirty="0"/>
              <a:t>安裝目錄有哪些工具</a:t>
            </a:r>
            <a:br>
              <a:rPr lang="en-US" altLang="zh-TW" dirty="0"/>
            </a:br>
            <a:r>
              <a:rPr lang="en-US" altLang="zh-TW" dirty="0"/>
              <a:t>C:\Program Files\Wireshark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794" y="1944158"/>
            <a:ext cx="3559078" cy="43513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26667" y="2045004"/>
            <a:ext cx="2895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capinfos.exe</a:t>
            </a:r>
          </a:p>
          <a:p>
            <a:r>
              <a:rPr lang="en-US" altLang="zh-TW" dirty="0"/>
              <a:t>dftest.exe</a:t>
            </a:r>
          </a:p>
          <a:p>
            <a:r>
              <a:rPr lang="en-US" altLang="zh-TW" dirty="0"/>
              <a:t>dumpcap.exe</a:t>
            </a:r>
          </a:p>
          <a:p>
            <a:r>
              <a:rPr lang="en-US" altLang="zh-TW" dirty="0"/>
              <a:t>editcap.exe</a:t>
            </a:r>
          </a:p>
          <a:p>
            <a:r>
              <a:rPr lang="en-US" altLang="zh-TW" dirty="0"/>
              <a:t>mergecap.exe</a:t>
            </a:r>
          </a:p>
          <a:p>
            <a:r>
              <a:rPr lang="en-US" altLang="zh-TW" dirty="0"/>
              <a:t>mmdbresolve.exe</a:t>
            </a:r>
          </a:p>
          <a:p>
            <a:r>
              <a:rPr lang="en-US" altLang="zh-TW" dirty="0"/>
              <a:t>npcap-0.9983.exe</a:t>
            </a:r>
          </a:p>
          <a:p>
            <a:r>
              <a:rPr lang="en-US" altLang="zh-TW" dirty="0"/>
              <a:t>rawshark.exe</a:t>
            </a:r>
          </a:p>
          <a:p>
            <a:r>
              <a:rPr lang="en-US" altLang="zh-TW" dirty="0"/>
              <a:t>reordercap.exe</a:t>
            </a:r>
          </a:p>
          <a:p>
            <a:r>
              <a:rPr lang="en-US" altLang="zh-TW" dirty="0"/>
              <a:t>text2pcap.exe</a:t>
            </a:r>
          </a:p>
          <a:p>
            <a:r>
              <a:rPr lang="en-US" altLang="zh-TW" dirty="0"/>
              <a:t>tshark.exe</a:t>
            </a:r>
          </a:p>
          <a:p>
            <a:r>
              <a:rPr lang="en-US" altLang="zh-TW" dirty="0"/>
              <a:t>uninstall.exe</a:t>
            </a:r>
          </a:p>
          <a:p>
            <a:r>
              <a:rPr lang="en-US" altLang="zh-TW" dirty="0"/>
              <a:t>WinPcap_4_1_3.exe</a:t>
            </a:r>
          </a:p>
          <a:p>
            <a:r>
              <a:rPr lang="en-US" altLang="zh-TW" dirty="0"/>
              <a:t>wireshark-gtk.exe</a:t>
            </a:r>
          </a:p>
          <a:p>
            <a:r>
              <a:rPr lang="en-US" altLang="zh-TW" dirty="0"/>
              <a:t>Wireshark.exe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74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200" y="136525"/>
            <a:ext cx="2201333" cy="930275"/>
          </a:xfrm>
        </p:spPr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133" y="1066800"/>
            <a:ext cx="9605405" cy="5359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97777" y="526534"/>
            <a:ext cx="572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https://www.wireshark.org/docs/man-pages/capinfos.html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62599" y="1212334"/>
            <a:ext cx="386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Capinfos</a:t>
            </a:r>
            <a:r>
              <a:rPr lang="en-US" altLang="zh-TW" dirty="0"/>
              <a:t> </a:t>
            </a:r>
            <a:r>
              <a:rPr lang="zh-TW" altLang="en-US" dirty="0"/>
              <a:t>獲取文件大小和封包數</a:t>
            </a:r>
          </a:p>
        </p:txBody>
      </p:sp>
    </p:spTree>
    <p:extLst>
      <p:ext uri="{BB962C8B-B14F-4D97-AF65-F5344CB8AC3E}">
        <p14:creationId xmlns:p14="http://schemas.microsoft.com/office/powerpoint/2010/main" val="275086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533" y="229658"/>
            <a:ext cx="1964267" cy="777875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  <a:r>
              <a:rPr lang="en-US" altLang="zh-TW" dirty="0" err="1"/>
              <a:t>cap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73" y="1083732"/>
            <a:ext cx="9438039" cy="5342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6228" y="433929"/>
            <a:ext cx="564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https://www.wireshark.org/docs/man-pages/editcap.html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18189" y="1007531"/>
            <a:ext cx="327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editcap</a:t>
            </a:r>
            <a:r>
              <a:rPr lang="en-US" altLang="zh-TW" dirty="0"/>
              <a:t> </a:t>
            </a:r>
            <a:r>
              <a:rPr lang="zh-TW" altLang="en-US" dirty="0"/>
              <a:t>命令分割</a:t>
            </a:r>
            <a:r>
              <a:rPr lang="en-US" altLang="zh-TW" dirty="0" err="1"/>
              <a:t>pcap</a:t>
            </a:r>
            <a:r>
              <a:rPr lang="zh-TW" altLang="en-US" dirty="0"/>
              <a:t>檔案</a:t>
            </a:r>
          </a:p>
        </p:txBody>
      </p:sp>
      <p:sp>
        <p:nvSpPr>
          <p:cNvPr id="9" name="矩形 8"/>
          <p:cNvSpPr/>
          <p:nvPr/>
        </p:nvSpPr>
        <p:spPr>
          <a:xfrm>
            <a:off x="5151392" y="1396467"/>
            <a:ext cx="596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https://blog.csdn.net/qq_20480611/article/details/50774686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4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388" y="282046"/>
            <a:ext cx="2667000" cy="1047221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en-US" altLang="zh-TW" dirty="0" err="1"/>
              <a:t>cap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94616" y="805656"/>
            <a:ext cx="5155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Mergecap</a:t>
            </a:r>
            <a:r>
              <a:rPr lang="en-US" altLang="zh-TW" dirty="0"/>
              <a:t> </a:t>
            </a:r>
            <a:r>
              <a:rPr lang="zh-TW" altLang="en-US" dirty="0"/>
              <a:t>程式將幾個小檔合併成一個大檔案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20" y="1253067"/>
            <a:ext cx="9371019" cy="53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認識</a:t>
            </a:r>
            <a:r>
              <a:rPr lang="en-US" altLang="zh-TW" sz="6000" dirty="0"/>
              <a:t>Wireshark 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6066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5032" y="170392"/>
            <a:ext cx="3725333" cy="862542"/>
          </a:xfrm>
        </p:spPr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 err="1"/>
              <a:t>wireshark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97" y="1175809"/>
            <a:ext cx="8880793" cy="54895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9979" y="278497"/>
            <a:ext cx="738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選擇 </a:t>
            </a:r>
            <a:r>
              <a:rPr lang="en-US" altLang="zh-TW" sz="3600" dirty="0"/>
              <a:t>Capture filter</a:t>
            </a:r>
            <a:r>
              <a:rPr lang="zh-TW" altLang="en-US" sz="3600" dirty="0"/>
              <a:t>抓取封包篩檢程式</a:t>
            </a:r>
          </a:p>
        </p:txBody>
      </p:sp>
      <p:sp>
        <p:nvSpPr>
          <p:cNvPr id="6" name="向右箭號 5"/>
          <p:cNvSpPr/>
          <p:nvPr/>
        </p:nvSpPr>
        <p:spPr>
          <a:xfrm>
            <a:off x="4013200" y="313267"/>
            <a:ext cx="465667" cy="6011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39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 </a:t>
            </a:r>
            <a:r>
              <a:rPr lang="en-US" altLang="zh-TW" dirty="0"/>
              <a:t>Capture filter(2)</a:t>
            </a:r>
            <a:br>
              <a:rPr lang="en-US" altLang="zh-TW" dirty="0"/>
            </a:br>
            <a:r>
              <a:rPr lang="en-US" altLang="zh-TW" dirty="0"/>
              <a:t>Capture=&gt;Options =&gt;Capture Interfaces()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4" y="1803271"/>
            <a:ext cx="10455833" cy="342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2743200"/>
            <a:ext cx="6902481" cy="34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65903" y="533168"/>
            <a:ext cx="12192000" cy="10270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使用者介面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https://www.wireshark.org/docs/wsug_html/#ChapterUsing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82" y="1836291"/>
            <a:ext cx="8028018" cy="49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9939"/>
            <a:ext cx="10444789" cy="65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課程宗旨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1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本課程</a:t>
            </a:r>
            <a:r>
              <a:rPr lang="zh-TW" altLang="zh-TW" dirty="0"/>
              <a:t>教導學生</a:t>
            </a:r>
            <a:r>
              <a:rPr lang="zh-TW" altLang="en-US" dirty="0"/>
              <a:t>使用</a:t>
            </a:r>
            <a:r>
              <a:rPr lang="en-US" altLang="zh-TW" dirty="0" err="1"/>
              <a:t>wireshark</a:t>
            </a:r>
            <a:r>
              <a:rPr lang="zh-TW" altLang="en-US" dirty="0"/>
              <a:t>進行</a:t>
            </a:r>
            <a:r>
              <a:rPr lang="zh-TW" altLang="zh-TW" dirty="0"/>
              <a:t>網路協定分析與攻擊封包分析。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課程</a:t>
            </a:r>
            <a:r>
              <a:rPr lang="zh-TW" altLang="zh-TW" dirty="0"/>
              <a:t>以</a:t>
            </a:r>
            <a:r>
              <a:rPr lang="en-US" altLang="zh-TW" dirty="0" err="1"/>
              <a:t>wireshark</a:t>
            </a:r>
            <a:r>
              <a:rPr lang="en-US" altLang="zh-TW" dirty="0"/>
              <a:t> /</a:t>
            </a:r>
            <a:r>
              <a:rPr lang="en-US" altLang="zh-TW" dirty="0" err="1"/>
              <a:t>tshark</a:t>
            </a:r>
            <a:r>
              <a:rPr lang="zh-TW" altLang="zh-TW" dirty="0"/>
              <a:t>讓學生由實作中了解</a:t>
            </a:r>
            <a:r>
              <a:rPr lang="en-US" altLang="zh-TW" dirty="0"/>
              <a:t>TCP/IP</a:t>
            </a:r>
            <a:r>
              <a:rPr lang="zh-TW" altLang="zh-TW" dirty="0"/>
              <a:t>網路協定中的</a:t>
            </a:r>
            <a:r>
              <a:rPr lang="en-US" altLang="zh-TW" dirty="0"/>
              <a:t>HTTP/TCP/DNS</a:t>
            </a:r>
            <a:r>
              <a:rPr lang="zh-TW" altLang="zh-TW" dirty="0"/>
              <a:t>　</a:t>
            </a:r>
            <a:r>
              <a:rPr lang="en-US" altLang="zh-TW" dirty="0"/>
              <a:t>/UDP/IP</a:t>
            </a:r>
            <a:r>
              <a:rPr lang="zh-TW" altLang="zh-TW" dirty="0"/>
              <a:t>協定規範。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課程</a:t>
            </a:r>
            <a:r>
              <a:rPr lang="zh-TW" altLang="zh-TW" dirty="0"/>
              <a:t>以</a:t>
            </a:r>
            <a:r>
              <a:rPr lang="en-US" altLang="zh-TW" dirty="0"/>
              <a:t>CTF</a:t>
            </a:r>
            <a:r>
              <a:rPr lang="zh-TW" altLang="zh-TW" dirty="0"/>
              <a:t>題目來深刻化學生學習。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56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518" y="216891"/>
            <a:ext cx="10621817" cy="6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9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80" y="176249"/>
            <a:ext cx="10564145" cy="66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577" y="365124"/>
            <a:ext cx="10454664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93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測試情境與分析</a:t>
            </a:r>
            <a:endParaRPr lang="en-US" altLang="zh-TW" sz="6000" dirty="0"/>
          </a:p>
          <a:p>
            <a:pPr algn="ctr"/>
            <a:r>
              <a:rPr lang="zh-TW" altLang="en-US" sz="6000" dirty="0"/>
              <a:t>封包側錄實戰</a:t>
            </a:r>
          </a:p>
        </p:txBody>
      </p:sp>
    </p:spTree>
    <p:extLst>
      <p:ext uri="{BB962C8B-B14F-4D97-AF65-F5344CB8AC3E}">
        <p14:creationId xmlns:p14="http://schemas.microsoft.com/office/powerpoint/2010/main" val="392783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467" y="1100667"/>
            <a:ext cx="999067" cy="45455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zh-TW" altLang="en-US" sz="3200" dirty="0">
                <a:solidFill>
                  <a:srgbClr val="FFFF00"/>
                </a:solidFill>
              </a:rPr>
              <a:t>步驟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" t="8245"/>
          <a:stretch/>
        </p:blipFill>
        <p:spPr>
          <a:xfrm>
            <a:off x="1397002" y="3435731"/>
            <a:ext cx="5909732" cy="29477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2634" y="97400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194086" y="1062167"/>
            <a:ext cx="559345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先打開瀏覽器到</a:t>
            </a:r>
            <a:r>
              <a:rPr lang="en-US" altLang="zh-TW" sz="2000" dirty="0"/>
              <a:t>www.pchome.com.tw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在網址欄輸入</a:t>
            </a:r>
            <a:r>
              <a:rPr lang="en-US" altLang="zh-TW" sz="2000" dirty="0"/>
              <a:t>www.google.com==&gt;</a:t>
            </a:r>
            <a:r>
              <a:rPr lang="zh-TW" altLang="en-US" sz="2000" dirty="0"/>
              <a:t>不要按</a:t>
            </a:r>
            <a:r>
              <a:rPr lang="en-US" altLang="zh-TW" sz="2000" dirty="0"/>
              <a:t>enter</a:t>
            </a:r>
            <a:endParaRPr lang="zh-TW" altLang="en-US" sz="20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98485" y="213117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652" y="200451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236971" y="2118914"/>
            <a:ext cx="206979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啟動</a:t>
            </a:r>
            <a:r>
              <a:rPr lang="en-US" altLang="zh-TW" sz="2000" dirty="0" err="1"/>
              <a:t>wireshark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開始傾聽封包</a:t>
            </a:r>
            <a:endParaRPr lang="en-US" altLang="zh-TW" sz="2000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16467" y="2740110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2634" y="261344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12" name="矩形 11"/>
          <p:cNvSpPr/>
          <p:nvPr/>
        </p:nvSpPr>
        <p:spPr>
          <a:xfrm>
            <a:off x="2354953" y="2727845"/>
            <a:ext cx="211917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瀏覽器按</a:t>
            </a:r>
            <a:r>
              <a:rPr lang="en-US" altLang="zh-TW" sz="2000" dirty="0"/>
              <a:t>enter</a:t>
            </a:r>
            <a:endParaRPr lang="zh-TW" alt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連線到</a:t>
            </a:r>
            <a:r>
              <a:rPr lang="en-US" altLang="zh-TW" sz="2000" dirty="0"/>
              <a:t>google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7423834" y="3435731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FFFF00"/>
                </a:solidFill>
              </a:rPr>
              <a:t>步驟</a:t>
            </a:r>
          </a:p>
        </p:txBody>
      </p:sp>
      <p:sp>
        <p:nvSpPr>
          <p:cNvPr id="14" name="矩形 13"/>
          <p:cNvSpPr/>
          <p:nvPr/>
        </p:nvSpPr>
        <p:spPr>
          <a:xfrm>
            <a:off x="8540001" y="3309065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4</a:t>
            </a:r>
            <a:endParaRPr lang="zh-TW" altLang="en-US" sz="4000" dirty="0"/>
          </a:p>
        </p:txBody>
      </p:sp>
      <p:sp>
        <p:nvSpPr>
          <p:cNvPr id="15" name="矩形 14"/>
          <p:cNvSpPr/>
          <p:nvPr/>
        </p:nvSpPr>
        <p:spPr>
          <a:xfrm>
            <a:off x="8136518" y="4145270"/>
            <a:ext cx="318856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dirty="0"/>
              <a:t>一看到瀏覽器有</a:t>
            </a:r>
            <a:r>
              <a:rPr lang="en-US" altLang="zh-TW" sz="2000" dirty="0"/>
              <a:t>google</a:t>
            </a:r>
            <a:r>
              <a:rPr lang="zh-TW" altLang="en-US" sz="2000" dirty="0"/>
              <a:t>畫面</a:t>
            </a:r>
            <a:endParaRPr lang="en-US" altLang="zh-TW" sz="2000" dirty="0"/>
          </a:p>
          <a:p>
            <a:r>
              <a:rPr lang="zh-TW" altLang="en-US" sz="2000" dirty="0"/>
              <a:t>立刻停止</a:t>
            </a:r>
            <a:r>
              <a:rPr lang="en-US" altLang="zh-TW" sz="2000" dirty="0" err="1"/>
              <a:t>wireshark</a:t>
            </a:r>
            <a:r>
              <a:rPr lang="en-US" altLang="zh-TW" sz="2000" dirty="0"/>
              <a:t>[stop]</a:t>
            </a:r>
          </a:p>
        </p:txBody>
      </p:sp>
      <p:sp>
        <p:nvSpPr>
          <p:cNvPr id="16" name="矩形 15"/>
          <p:cNvSpPr/>
          <p:nvPr/>
        </p:nvSpPr>
        <p:spPr>
          <a:xfrm>
            <a:off x="1515534" y="4716076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動作要快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你只有約一秒的時間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423834" y="508761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FFFF00"/>
                </a:solidFill>
              </a:rPr>
              <a:t>步驟</a:t>
            </a:r>
          </a:p>
        </p:txBody>
      </p:sp>
      <p:sp>
        <p:nvSpPr>
          <p:cNvPr id="18" name="矩形 17"/>
          <p:cNvSpPr/>
          <p:nvPr/>
        </p:nvSpPr>
        <p:spPr>
          <a:xfrm>
            <a:off x="8540001" y="496095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19" name="矩形 18"/>
          <p:cNvSpPr/>
          <p:nvPr/>
        </p:nvSpPr>
        <p:spPr>
          <a:xfrm>
            <a:off x="8191187" y="5812873"/>
            <a:ext cx="69762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存檔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177800"/>
            <a:ext cx="12192000" cy="7962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dirty="0"/>
              <a:t>測試案例</a:t>
            </a:r>
            <a:r>
              <a:rPr lang="en-US" altLang="zh-TW" sz="4000" dirty="0"/>
              <a:t>::::</a:t>
            </a:r>
            <a:r>
              <a:rPr lang="zh-TW" altLang="en-US" sz="4000" dirty="0"/>
              <a:t>封包側錄實戰</a:t>
            </a:r>
          </a:p>
        </p:txBody>
      </p:sp>
    </p:spTree>
    <p:extLst>
      <p:ext uri="{BB962C8B-B14F-4D97-AF65-F5344CB8AC3E}">
        <p14:creationId xmlns:p14="http://schemas.microsoft.com/office/powerpoint/2010/main" val="4216032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964" y="784225"/>
            <a:ext cx="9551943" cy="59044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98794" y="1185359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來源</a:t>
            </a:r>
            <a:r>
              <a:rPr lang="en-US" altLang="zh-TW" dirty="0">
                <a:solidFill>
                  <a:srgbClr val="FFFF00"/>
                </a:solidFill>
              </a:rPr>
              <a:t>IP</a:t>
            </a:r>
          </a:p>
        </p:txBody>
      </p:sp>
      <p:sp>
        <p:nvSpPr>
          <p:cNvPr id="8" name="矩形 7"/>
          <p:cNvSpPr/>
          <p:nvPr/>
        </p:nvSpPr>
        <p:spPr>
          <a:xfrm>
            <a:off x="3794194" y="1183784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目的</a:t>
            </a:r>
            <a:r>
              <a:rPr lang="en-US" altLang="zh-TW" dirty="0">
                <a:solidFill>
                  <a:srgbClr val="FFFF00"/>
                </a:solidFill>
              </a:rPr>
              <a:t>IP</a:t>
            </a:r>
          </a:p>
        </p:txBody>
      </p:sp>
      <p:sp>
        <p:nvSpPr>
          <p:cNvPr id="9" name="矩形 8"/>
          <p:cNvSpPr/>
          <p:nvPr/>
        </p:nvSpPr>
        <p:spPr>
          <a:xfrm>
            <a:off x="4844061" y="1180634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協定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90392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長度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782733" y="797764"/>
            <a:ext cx="25400" cy="752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21726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訊息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 flipH="1">
            <a:off x="6075078" y="784225"/>
            <a:ext cx="669814" cy="772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1303" y="4085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編號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7" name="直線單箭頭接點 16"/>
          <p:cNvCxnSpPr>
            <a:stCxn id="16" idx="2"/>
          </p:cNvCxnSpPr>
          <p:nvPr/>
        </p:nvCxnSpPr>
        <p:spPr>
          <a:xfrm>
            <a:off x="764469" y="777925"/>
            <a:ext cx="612342" cy="736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01237" y="298526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時間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936072" y="646225"/>
            <a:ext cx="54082" cy="910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8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Wireshark </a:t>
            </a:r>
          </a:p>
          <a:p>
            <a:pPr algn="ctr"/>
            <a:r>
              <a:rPr lang="en-US" altLang="zh-TW" sz="6000" dirty="0">
                <a:solidFill>
                  <a:srgbClr val="FFFF00"/>
                </a:solidFill>
              </a:rPr>
              <a:t>Display</a:t>
            </a:r>
            <a:r>
              <a:rPr lang="en-US" altLang="zh-TW" sz="6000" dirty="0"/>
              <a:t> Filter</a:t>
            </a:r>
            <a:r>
              <a:rPr lang="zh-TW" altLang="en-US" sz="6000" dirty="0"/>
              <a:t>使用技術</a:t>
            </a:r>
            <a:endParaRPr lang="en-US" altLang="zh-TW" sz="6000" dirty="0"/>
          </a:p>
          <a:p>
            <a:pPr algn="ctr"/>
            <a:r>
              <a:rPr lang="zh-TW" altLang="en-US" sz="6000" dirty="0"/>
              <a:t>與</a:t>
            </a:r>
            <a:r>
              <a:rPr lang="en-US" altLang="zh-TW" sz="6000" dirty="0"/>
              <a:t>DEMO</a:t>
            </a:r>
            <a:r>
              <a:rPr lang="zh-TW" altLang="en-US" sz="6000" dirty="0"/>
              <a:t>測試情境分析</a:t>
            </a:r>
            <a:endParaRPr lang="en-US" altLang="zh-TW" sz="6000" dirty="0"/>
          </a:p>
          <a:p>
            <a:pPr algn="ctr"/>
            <a:r>
              <a:rPr lang="en-US" altLang="zh-TW" sz="2800" dirty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98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38008" y="1720840"/>
            <a:ext cx="3024336" cy="1708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Filter specific addresses</a:t>
            </a: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FontTx/>
              <a:buChar char="•"/>
              <a:tabLst>
                <a:tab pos="166370" algn="l"/>
              </a:tabLst>
            </a:pPr>
            <a:r>
              <a:rPr lang="zh-TW" altLang="en-US" dirty="0"/>
              <a:t>過濾特殊的位址</a:t>
            </a:r>
            <a:endParaRPr lang="en-US" altLang="zh-TW" dirty="0"/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endParaRPr lang="en-US" altLang="zh-TW" spc="-5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ip.addr</a:t>
            </a:r>
            <a:r>
              <a:rPr lang="en-US" altLang="zh-TW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==</a:t>
            </a:r>
            <a:r>
              <a:rPr lang="en-US" altLang="zh-TW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192.168.1.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5</a:t>
            </a: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ip.src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= =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192.168.1.5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ip.dst</a:t>
            </a:r>
            <a:r>
              <a:rPr lang="en-US" altLang="zh-TW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==192.168.1.5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8864" y="3429000"/>
            <a:ext cx="302433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specific protocols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過濾特殊的協定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dirty="0"/>
          </a:p>
          <a:p>
            <a:r>
              <a:rPr lang="en-US" altLang="zh-TW" dirty="0" err="1"/>
              <a:t>dns</a:t>
            </a:r>
            <a:r>
              <a:rPr lang="en-US" altLang="zh-TW" dirty="0"/>
              <a:t> || http (OR) </a:t>
            </a:r>
            <a:r>
              <a:rPr lang="en-US" altLang="zh-TW" dirty="0" err="1"/>
              <a:t>dns</a:t>
            </a:r>
            <a:r>
              <a:rPr lang="en-US" altLang="zh-TW" dirty="0"/>
              <a:t> or http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88522" y="4359231"/>
            <a:ext cx="32403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Filter specific ports</a:t>
            </a:r>
          </a:p>
          <a:p>
            <a:r>
              <a:rPr lang="zh-TW" altLang="en-US" sz="2800" dirty="0"/>
              <a:t>過濾特殊的</a:t>
            </a:r>
            <a:r>
              <a:rPr lang="en-US" altLang="zh-TW" sz="2800" dirty="0"/>
              <a:t> ports</a:t>
            </a:r>
          </a:p>
          <a:p>
            <a:endParaRPr lang="en-US" altLang="zh-TW" sz="2800" dirty="0"/>
          </a:p>
          <a:p>
            <a:r>
              <a:rPr lang="en-US" altLang="zh-TW" sz="2800" dirty="0" err="1"/>
              <a:t>tcp.port</a:t>
            </a:r>
            <a:r>
              <a:rPr lang="en-US" altLang="zh-TW" sz="2800" dirty="0"/>
              <a:t> == 443  </a:t>
            </a:r>
          </a:p>
          <a:p>
            <a:r>
              <a:rPr lang="en-US" altLang="zh-TW" sz="2800" dirty="0" err="1"/>
              <a:t>udp.port</a:t>
            </a:r>
            <a:r>
              <a:rPr lang="en-US" altLang="zh-TW" sz="2800" dirty="0"/>
              <a:t> == 1234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82211" y="5147903"/>
            <a:ext cx="3043971" cy="900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Follow</a:t>
            </a:r>
            <a:r>
              <a:rPr lang="en-US" altLang="zh-TW" dirty="0">
                <a:solidFill>
                  <a:srgbClr val="B7E8F0"/>
                </a:solidFill>
                <a:latin typeface="Arial"/>
              </a:rPr>
              <a:t>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tcp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stream</a:t>
            </a:r>
            <a:b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endParaRPr lang="en-US" altLang="zh-TW" spc="-5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tcp.stream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eq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32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799856" y="2479663"/>
            <a:ext cx="25922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DNS</a:t>
            </a:r>
            <a:r>
              <a:rPr lang="fr-FR" altLang="zh-TW" dirty="0">
                <a:solidFill>
                  <a:srgbClr val="B7E8F0"/>
                </a:solidFill>
                <a:latin typeface="Arial"/>
              </a:rPr>
              <a:t> </a:t>
            </a:r>
            <a:r>
              <a:rPr lang="fr-FR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Queries</a:t>
            </a:r>
          </a:p>
          <a:p>
            <a:br>
              <a:rPr lang="fr-FR" altLang="zh-TW" dirty="0"/>
            </a:br>
            <a:r>
              <a:rPr lang="fr-FR" altLang="zh-TW" dirty="0">
                <a:latin typeface="Arial"/>
              </a:rPr>
              <a:t>udp contains google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982211" y="1560409"/>
            <a:ext cx="3420380" cy="1281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Arial"/>
              </a:rPr>
              <a:t>HTTP Request/Responses</a:t>
            </a:r>
          </a:p>
          <a:p>
            <a:pPr>
              <a:lnSpc>
                <a:spcPct val="120000"/>
              </a:lnSpc>
              <a:spcAft>
                <a:spcPts val="1470"/>
              </a:spcAft>
            </a:pPr>
            <a:r>
              <a:rPr lang="en-US" altLang="zh-TW" dirty="0" err="1">
                <a:latin typeface="Arial"/>
                <a:hlinkClick r:id="rId2"/>
              </a:rPr>
              <a:t>http.request</a:t>
            </a:r>
            <a:r>
              <a:rPr lang="en-US" altLang="zh-TW" dirty="0">
                <a:latin typeface="Arial"/>
                <a:hlinkClick r:id="rId2"/>
              </a:rPr>
              <a:t> </a:t>
            </a:r>
          </a:p>
          <a:p>
            <a:pPr>
              <a:lnSpc>
                <a:spcPct val="120000"/>
              </a:lnSpc>
              <a:spcAft>
                <a:spcPts val="1470"/>
              </a:spcAft>
            </a:pPr>
            <a:r>
              <a:rPr lang="en-US" altLang="zh-TW" dirty="0" err="1">
                <a:latin typeface="Arial"/>
                <a:hlinkClick r:id="rId2"/>
              </a:rPr>
              <a:t>http.response.code</a:t>
            </a:r>
            <a:r>
              <a:rPr lang="en-US" altLang="zh-TW" dirty="0">
                <a:latin typeface="Arial"/>
              </a:rPr>
              <a:t> == 200</a:t>
            </a:r>
            <a:endParaRPr lang="zh-TW" altLang="en-US" dirty="0">
              <a:latin typeface="Arial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990057" y="3647432"/>
            <a:ext cx="3456384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Arial"/>
              </a:rPr>
              <a:t>TCP Traffic flags</a:t>
            </a:r>
          </a:p>
          <a:p>
            <a:pPr>
              <a:lnSpc>
                <a:spcPct val="120000"/>
              </a:lnSpc>
            </a:pPr>
            <a:r>
              <a:rPr lang="en-US" altLang="zh-TW" dirty="0" err="1">
                <a:latin typeface="Arial"/>
              </a:rPr>
              <a:t>tcp.flags.syn</a:t>
            </a:r>
            <a:r>
              <a:rPr lang="en-US" altLang="zh-TW" dirty="0">
                <a:latin typeface="Arial"/>
              </a:rPr>
              <a:t> == 1</a:t>
            </a:r>
            <a:br>
              <a:rPr lang="en-US" altLang="zh-TW" dirty="0">
                <a:latin typeface="Arial"/>
              </a:rPr>
            </a:br>
            <a:r>
              <a:rPr lang="en-US" altLang="zh-TW" dirty="0" err="1">
                <a:latin typeface="Arial"/>
              </a:rPr>
              <a:t>tcp.flags.reset</a:t>
            </a:r>
            <a:r>
              <a:rPr lang="en-US" altLang="zh-TW" dirty="0">
                <a:latin typeface="Arial"/>
              </a:rPr>
              <a:t> == 1</a:t>
            </a: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0" y="460364"/>
            <a:ext cx="12192000" cy="83650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找出需要分析的封包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888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6994"/>
            <a:ext cx="12180975" cy="3231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http://opencourse.ncyu.edu.tw/ncyu/file.php/15/week11/%E5%B0%81%E5%8C%85%E6%93%B7%E5%8F%96%E8%88%87%E5%88%86%E6%9E%90.pdf</a:t>
            </a:r>
            <a:endParaRPr lang="zh-TW" altLang="en-US" sz="15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85997"/>
            <a:ext cx="766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/>
              <a:t>Wireshark</a:t>
            </a:r>
            <a:r>
              <a:rPr lang="zh-TW" altLang="en-US" sz="4800" dirty="0"/>
              <a:t>常用封包過濾條件</a:t>
            </a:r>
            <a:endParaRPr lang="en-US" altLang="zh-TW" sz="4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05018"/>
              </p:ext>
            </p:extLst>
          </p:nvPr>
        </p:nvGraphicFramePr>
        <p:xfrm>
          <a:off x="1469067" y="1455048"/>
          <a:ext cx="6938087" cy="540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2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436">
                <a:tc gridSpan="2">
                  <a:txBody>
                    <a:bodyPr/>
                    <a:lstStyle/>
                    <a:p>
                      <a:r>
                        <a:rPr lang="zh-TW" altLang="en-US" sz="1500" dirty="0"/>
                        <a:t>類型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作用說明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範例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eth.dst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eth.src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00:e0:18:64:ce:f2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eth.addr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0x0800(IP) </a:t>
                      </a:r>
                    </a:p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0x0806(ARP)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ip.dst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==140.134.4.1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ip.src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140.134.30.72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ip.addr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==140.134.30.72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95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proto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0x06(TCP) </a:t>
                      </a:r>
                    </a:p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0x01(ICMP)</a:t>
                      </a:r>
                    </a:p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0x11(UDP)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tcp.dstport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80(HTTP)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tcp.scrport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==21(FTP)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==23(</a:t>
                      </a:r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Talnet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ucp.dstport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53(DNS)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ucp.scrport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69(TSTP)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ucp.port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66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載入</a:t>
            </a:r>
            <a:r>
              <a:rPr lang="en-US" altLang="zh-TW" dirty="0"/>
              <a:t>Connection2Google.pcapng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564" y="1368425"/>
            <a:ext cx="8401397" cy="51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1" y="3315041"/>
            <a:ext cx="8369615" cy="2886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1191" y="1578819"/>
            <a:ext cx="38577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 err="1">
                <a:solidFill>
                  <a:schemeClr val="bg1"/>
                </a:solidFill>
              </a:rPr>
              <a:t>wireshark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8923" y="115740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封包分析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978" y="2277433"/>
            <a:ext cx="2679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packet analysis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/>
              <a:t>挑選要檢查的封包</a:t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8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03" y="533168"/>
            <a:ext cx="12192000" cy="1027070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027" y="1865754"/>
            <a:ext cx="5595551" cy="126356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/>
              <a:t>Wireshark</a:t>
            </a:r>
            <a:r>
              <a:rPr lang="zh-TW" altLang="en-US" dirty="0"/>
              <a:t>（前稱</a:t>
            </a:r>
            <a:r>
              <a:rPr lang="en-US" altLang="zh-TW" b="1" dirty="0"/>
              <a:t>Ethereal</a:t>
            </a:r>
            <a:r>
              <a:rPr lang="zh-TW" altLang="en-US" dirty="0"/>
              <a:t>）是一個免費開源的網路</a:t>
            </a:r>
            <a:r>
              <a:rPr lang="zh-TW" altLang="en-US" dirty="0">
                <a:hlinkClick r:id="rId2" tooltip="封包"/>
              </a:rPr>
              <a:t>封包</a:t>
            </a:r>
            <a:r>
              <a:rPr lang="zh-TW" altLang="en-US" dirty="0"/>
              <a:t>分析軟體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網路封包分析軟體的功能是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截取網路封包</a:t>
            </a:r>
            <a:r>
              <a:rPr lang="zh-TW" altLang="en-US" dirty="0"/>
              <a:t>，並盡可能顯示出最為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詳細的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網路封包資料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02" y="3872567"/>
            <a:ext cx="585538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Wireshark</a:t>
            </a:r>
            <a:r>
              <a:rPr lang="zh-TW" altLang="en-US" sz="2800" b="1" dirty="0"/>
              <a:t>使用情境</a:t>
            </a:r>
            <a:r>
              <a:rPr lang="en-US" altLang="zh-TW" sz="2800" b="1" dirty="0"/>
              <a:t>:</a:t>
            </a:r>
            <a:endParaRPr lang="zh-TW" altLang="en-US" sz="2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網路管理員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來檢測網路問題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網路安全工程師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來檢查資訊安全相關問題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開發者使用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來為新的通訊協定除錯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普通使用者使用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來學習網路協定的相關知識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3DD-6E6F-4126-B9A9-0E8A94E5A4BF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900" y="420242"/>
            <a:ext cx="3218799" cy="1109931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438" y="2496065"/>
            <a:ext cx="3011919" cy="41363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783" y="1865754"/>
            <a:ext cx="2890161" cy="35602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8027" y="3197719"/>
            <a:ext cx="34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Stable Release (2.6.11) : 2019.9.11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3400" y="129636"/>
            <a:ext cx="2713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https://wiki.wireshark.org/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49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Wireshark </a:t>
            </a:r>
            <a:r>
              <a:rPr lang="zh-TW" altLang="en-US" sz="6000" dirty="0"/>
              <a:t>安裝</a:t>
            </a:r>
            <a:endParaRPr lang="en-US" altLang="zh-TW" sz="6000" dirty="0"/>
          </a:p>
          <a:p>
            <a:pPr algn="ctr"/>
            <a:r>
              <a:rPr lang="en-US" altLang="zh-TW" sz="6000" dirty="0"/>
              <a:t>@windows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1739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74" y="809020"/>
            <a:ext cx="10744860" cy="55494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1073" y="170934"/>
            <a:ext cx="5803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https://www.wireshark.org/download.html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6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636" y="255058"/>
            <a:ext cx="7954964" cy="62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8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504" y="212724"/>
            <a:ext cx="8319924" cy="65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4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570" y="238125"/>
            <a:ext cx="7803875" cy="61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885</Words>
  <Application>Microsoft Office PowerPoint</Application>
  <PresentationFormat>寬螢幕</PresentationFormat>
  <Paragraphs>173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Adobe Gothic Std B</vt:lpstr>
      <vt:lpstr>華康康楷體W5(P)</vt:lpstr>
      <vt:lpstr>微軟正黑體</vt:lpstr>
      <vt:lpstr>Arial</vt:lpstr>
      <vt:lpstr>Calibri</vt:lpstr>
      <vt:lpstr>Calibri Light</vt:lpstr>
      <vt:lpstr>Wingdings</vt:lpstr>
      <vt:lpstr>Office 佈景主題</vt:lpstr>
      <vt:lpstr>網路封包分析::wireshark</vt:lpstr>
      <vt:lpstr>課程宗旨</vt:lpstr>
      <vt:lpstr>PowerPoint 簡報</vt:lpstr>
      <vt:lpstr>Wireshark https://www.wireshark.org/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檢查wireshark安裝目錄有哪些工具 C:\Program Files\Wireshark</vt:lpstr>
      <vt:lpstr>capinfos</vt:lpstr>
      <vt:lpstr>editcap</vt:lpstr>
      <vt:lpstr>Mergecap</vt:lpstr>
      <vt:lpstr>PowerPoint 簡報</vt:lpstr>
      <vt:lpstr>開啟wireshark</vt:lpstr>
      <vt:lpstr>選擇 Capture filter(2) Capture=&gt;Options =&gt;Capture Interfaces()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步驟</vt:lpstr>
      <vt:lpstr>PowerPoint 簡報</vt:lpstr>
      <vt:lpstr>PowerPoint 簡報</vt:lpstr>
      <vt:lpstr>PowerPoint 簡報</vt:lpstr>
      <vt:lpstr>PowerPoint 簡報</vt:lpstr>
      <vt:lpstr>載入Connection2Google.pcapng </vt:lpstr>
      <vt:lpstr>使用Display Filter挑選要檢查的封包 設定顯示篩檢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攻擊你電腦的駭客技術 別以為使用最新的windows 10就不會被駭 駭客是如何製作惡意程式的密技大公開</dc:title>
  <dc:creator>ksu</dc:creator>
  <cp:lastModifiedBy>PMMD</cp:lastModifiedBy>
  <cp:revision>1089</cp:revision>
  <dcterms:created xsi:type="dcterms:W3CDTF">2017-03-24T04:26:28Z</dcterms:created>
  <dcterms:modified xsi:type="dcterms:W3CDTF">2019-11-23T12:18:41Z</dcterms:modified>
</cp:coreProperties>
</file>